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3"/>
  </p:notesMasterIdLst>
  <p:sldIdLst>
    <p:sldId id="266" r:id="rId2"/>
    <p:sldId id="258" r:id="rId3"/>
    <p:sldId id="265" r:id="rId4"/>
    <p:sldId id="267" r:id="rId5"/>
    <p:sldId id="277" r:id="rId6"/>
    <p:sldId id="269" r:id="rId7"/>
    <p:sldId id="268" r:id="rId8"/>
    <p:sldId id="256" r:id="rId9"/>
    <p:sldId id="262" r:id="rId10"/>
    <p:sldId id="260" r:id="rId11"/>
    <p:sldId id="263" r:id="rId12"/>
    <p:sldId id="257" r:id="rId13"/>
    <p:sldId id="276" r:id="rId14"/>
    <p:sldId id="264" r:id="rId15"/>
    <p:sldId id="274" r:id="rId16"/>
    <p:sldId id="270" r:id="rId17"/>
    <p:sldId id="271" r:id="rId18"/>
    <p:sldId id="272" r:id="rId19"/>
    <p:sldId id="273" r:id="rId20"/>
    <p:sldId id="275" r:id="rId21"/>
    <p:sldId id="278" r:id="rId22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92" autoAdjust="0"/>
    <p:restoredTop sz="86380" autoAdjust="0"/>
  </p:normalViewPr>
  <p:slideViewPr>
    <p:cSldViewPr>
      <p:cViewPr varScale="1">
        <p:scale>
          <a:sx n="57" d="100"/>
          <a:sy n="57" d="100"/>
        </p:scale>
        <p:origin x="1027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551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341B44-F091-4CF5-9EDC-A0C5418BAD21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FEF22-097A-4689-BD34-451D8A7C18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18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pitchFamily="34" charset="0"/>
            </a:endParaRPr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DC2F46-6AE4-4BA3-84BB-54154449EC33}" type="slidenum">
              <a:rPr lang="ru-RU" smtClean="0">
                <a:latin typeface="Arial" pitchFamily="34" charset="0"/>
              </a:rPr>
              <a:pPr/>
              <a:t>9</a:t>
            </a:fld>
            <a:endParaRPr 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375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81D997-EA6D-45D4-A3CE-1B66CC6B47EC}" type="slidenum">
              <a:rPr lang="ru-RU" smtClean="0">
                <a:latin typeface="Arial" pitchFamily="34" charset="0"/>
              </a:rPr>
              <a:pPr/>
              <a:t>10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z="1000" dirty="0" smtClean="0">
                <a:latin typeface="Arial" pitchFamily="34" charset="0"/>
              </a:rPr>
              <a:t>Исходя из особенностей этнического состава, характера межэтнических процессов всю Африку можно разделить на три большие части (условно).  Это Северная и Северо-Восточная Африка, которую населяют народы афразийской языковой семьи – наиболее распространенный арабский язык -  египтяне, алжирцы, тунисцы, марокканцы;2-я - нигеро-кордофанская семья (к югу от Сахары от Сенегала до Эфиопии и Сомали) – языки отличаются от </a:t>
            </a:r>
            <a:r>
              <a:rPr lang="ru-RU" sz="1000" dirty="0" err="1" smtClean="0">
                <a:latin typeface="Arial" pitchFamily="34" charset="0"/>
              </a:rPr>
              <a:t>афразийских</a:t>
            </a:r>
            <a:r>
              <a:rPr lang="ru-RU" sz="1000" dirty="0" smtClean="0">
                <a:latin typeface="Arial" pitchFamily="34" charset="0"/>
              </a:rPr>
              <a:t> –народы йоруба, </a:t>
            </a:r>
            <a:r>
              <a:rPr lang="ru-RU" sz="1000" dirty="0" err="1" smtClean="0">
                <a:latin typeface="Arial" pitchFamily="34" charset="0"/>
              </a:rPr>
              <a:t>фульбе</a:t>
            </a:r>
            <a:r>
              <a:rPr lang="ru-RU" sz="1000" dirty="0" smtClean="0">
                <a:latin typeface="Arial" pitchFamily="34" charset="0"/>
              </a:rPr>
              <a:t>, </a:t>
            </a:r>
            <a:r>
              <a:rPr lang="ru-RU" sz="1000" dirty="0" err="1" smtClean="0">
                <a:latin typeface="Arial" pitchFamily="34" charset="0"/>
              </a:rPr>
              <a:t>моси</a:t>
            </a:r>
            <a:r>
              <a:rPr lang="ru-RU" sz="1000" dirty="0" smtClean="0">
                <a:latin typeface="Arial" pitchFamily="34" charset="0"/>
              </a:rPr>
              <a:t>, малинке, </a:t>
            </a:r>
            <a:r>
              <a:rPr lang="ru-RU" sz="1000" dirty="0" err="1" smtClean="0">
                <a:latin typeface="Arial" pitchFamily="34" charset="0"/>
              </a:rPr>
              <a:t>ашанти</a:t>
            </a:r>
            <a:r>
              <a:rPr lang="ru-RU" sz="1000" dirty="0" smtClean="0">
                <a:latin typeface="Arial" pitchFamily="34" charset="0"/>
              </a:rPr>
              <a:t>. Третья область – Восточная, Центральная и целиком Южная Африка, где также проживают народы нигеро-кордофанской семьи – народы банту (</a:t>
            </a:r>
            <a:r>
              <a:rPr lang="ru-RU" sz="1000" dirty="0" err="1" smtClean="0">
                <a:latin typeface="Arial" pitchFamily="34" charset="0"/>
              </a:rPr>
              <a:t>конго</a:t>
            </a:r>
            <a:r>
              <a:rPr lang="ru-RU" sz="1000" dirty="0" smtClean="0">
                <a:latin typeface="Arial" pitchFamily="34" charset="0"/>
              </a:rPr>
              <a:t>, </a:t>
            </a:r>
            <a:r>
              <a:rPr lang="ru-RU" sz="1000" dirty="0" err="1" smtClean="0">
                <a:latin typeface="Arial" pitchFamily="34" charset="0"/>
              </a:rPr>
              <a:t>руанда</a:t>
            </a:r>
            <a:r>
              <a:rPr lang="ru-RU" sz="1000" dirty="0" smtClean="0">
                <a:latin typeface="Arial" pitchFamily="34" charset="0"/>
              </a:rPr>
              <a:t>, </a:t>
            </a:r>
            <a:r>
              <a:rPr lang="ru-RU" sz="1000" dirty="0" err="1" smtClean="0">
                <a:latin typeface="Arial" pitchFamily="34" charset="0"/>
              </a:rPr>
              <a:t>малави</a:t>
            </a:r>
            <a:r>
              <a:rPr lang="ru-RU" sz="1000" dirty="0" smtClean="0">
                <a:latin typeface="Arial" pitchFamily="34" charset="0"/>
              </a:rPr>
              <a:t>, зулу, </a:t>
            </a:r>
            <a:r>
              <a:rPr lang="ru-RU" sz="1000" dirty="0" err="1" smtClean="0">
                <a:latin typeface="Arial" pitchFamily="34" charset="0"/>
              </a:rPr>
              <a:t>щона</a:t>
            </a:r>
            <a:r>
              <a:rPr lang="ru-RU" sz="1000" dirty="0" smtClean="0">
                <a:latin typeface="Arial" pitchFamily="34" charset="0"/>
              </a:rPr>
              <a:t>) – самый распространенный язык народов банту – суахили – </a:t>
            </a:r>
            <a:r>
              <a:rPr lang="ru-RU" sz="1000" dirty="0" err="1" smtClean="0">
                <a:latin typeface="Arial" pitchFamily="34" charset="0"/>
              </a:rPr>
              <a:t>гос.язык</a:t>
            </a:r>
            <a:r>
              <a:rPr lang="ru-RU" sz="1000" dirty="0" smtClean="0">
                <a:latin typeface="Arial" pitchFamily="34" charset="0"/>
              </a:rPr>
              <a:t> Кении и Танзании. Но в большинстве стран, расположенных к югу от Сахары, </a:t>
            </a:r>
            <a:r>
              <a:rPr lang="ru-RU" sz="1000" dirty="0" err="1" smtClean="0">
                <a:latin typeface="Arial" pitchFamily="34" charset="0"/>
              </a:rPr>
              <a:t>гос.языками</a:t>
            </a:r>
            <a:r>
              <a:rPr lang="ru-RU" sz="1000" dirty="0" smtClean="0">
                <a:latin typeface="Arial" pitchFamily="34" charset="0"/>
              </a:rPr>
              <a:t> остаются языки бывших метрополий – фр., англ., португ., испанский, которые используются в качестве второго </a:t>
            </a:r>
            <a:r>
              <a:rPr lang="ru-RU" sz="1000" dirty="0" err="1" smtClean="0">
                <a:latin typeface="Arial" pitchFamily="34" charset="0"/>
              </a:rPr>
              <a:t>гос.языка</a:t>
            </a:r>
            <a:r>
              <a:rPr lang="ru-RU" sz="1000" dirty="0" smtClean="0">
                <a:latin typeface="Arial" pitchFamily="34" charset="0"/>
              </a:rPr>
              <a:t> наряду с родным. Это способствует распространению двуязычия и </a:t>
            </a:r>
            <a:r>
              <a:rPr lang="ru-RU" sz="1000" dirty="0" err="1" smtClean="0">
                <a:latin typeface="Arial" pitchFamily="34" charset="0"/>
              </a:rPr>
              <a:t>многоязычия</a:t>
            </a:r>
            <a:r>
              <a:rPr lang="ru-RU" sz="1000" dirty="0" smtClean="0">
                <a:latin typeface="Arial" pitchFamily="34" charset="0"/>
              </a:rPr>
              <a:t>.</a:t>
            </a:r>
          </a:p>
          <a:p>
            <a:pPr eaLnBrk="1" hangingPunct="1"/>
            <a:r>
              <a:rPr lang="ru-RU" sz="1000" dirty="0" smtClean="0">
                <a:latin typeface="Arial" pitchFamily="34" charset="0"/>
              </a:rPr>
              <a:t>Возрастной состав характеризуется большой долей детей, но относительно малой долей (не более 40%) лиц трудоспособного возраста. Для улучшения возрастной структуры населения необходимо резко сократить смертность среди взрослых и повысить среднюю продолжительность жизни.</a:t>
            </a:r>
          </a:p>
          <a:p>
            <a:pPr eaLnBrk="1" hangingPunct="1"/>
            <a:r>
              <a:rPr lang="ru-RU" sz="1000" dirty="0" smtClean="0">
                <a:latin typeface="Arial" pitchFamily="34" charset="0"/>
              </a:rPr>
              <a:t>Половой состав: мужчин и женщин примерно одинаково, в Б.Магрибе + Египте, Судане, Кении, </a:t>
            </a:r>
            <a:r>
              <a:rPr lang="ru-RU" sz="1000" dirty="0" err="1" smtClean="0">
                <a:latin typeface="Arial" pitchFamily="34" charset="0"/>
              </a:rPr>
              <a:t>Кот-д</a:t>
            </a:r>
            <a:r>
              <a:rPr lang="el-GR" sz="1000" dirty="0" smtClean="0">
                <a:latin typeface="Arial" pitchFamily="34" charset="0"/>
              </a:rPr>
              <a:t>΄</a:t>
            </a:r>
            <a:r>
              <a:rPr lang="ru-RU" sz="1000" dirty="0" smtClean="0">
                <a:latin typeface="Arial" pitchFamily="34" charset="0"/>
              </a:rPr>
              <a:t> </a:t>
            </a:r>
            <a:r>
              <a:rPr lang="ru-RU" sz="1000" dirty="0" err="1" smtClean="0">
                <a:latin typeface="Arial" pitchFamily="34" charset="0"/>
              </a:rPr>
              <a:t>Ивуаре</a:t>
            </a:r>
            <a:r>
              <a:rPr lang="ru-RU" sz="1000" dirty="0" smtClean="0">
                <a:latin typeface="Arial" pitchFamily="34" charset="0"/>
              </a:rPr>
              <a:t>, Либерии преобладают мужчины. Причины: высокая смертность Ж, страны эмиграции.</a:t>
            </a:r>
          </a:p>
        </p:txBody>
      </p:sp>
    </p:spTree>
    <p:extLst>
      <p:ext uri="{BB962C8B-B14F-4D97-AF65-F5344CB8AC3E}">
        <p14:creationId xmlns:p14="http://schemas.microsoft.com/office/powerpoint/2010/main" val="2367279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14DAD-CFC7-4168-9A7D-D56CDEA00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emf"/><Relationship Id="rId4" Type="http://schemas.openxmlformats.org/officeDocument/2006/relationships/oleObject" Target="../embeddings/_________Microsoft_Word_97_20031.doc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 smtClean="0"/>
              <a:t>                                                                     Учитель О.А.Курбатова</a:t>
            </a:r>
            <a:br>
              <a:rPr lang="ru-RU" sz="1500" dirty="0" smtClean="0"/>
            </a:br>
            <a:endParaRPr lang="ru-RU" sz="15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0"/>
            <a:ext cx="8458200" cy="4357694"/>
          </a:xfrm>
        </p:spPr>
        <p:txBody>
          <a:bodyPr>
            <a:noAutofit/>
          </a:bodyPr>
          <a:lstStyle/>
          <a:p>
            <a:pPr algn="ctr"/>
            <a:r>
              <a:rPr lang="ru-RU" sz="5000" dirty="0" smtClean="0"/>
              <a:t> Африка</a:t>
            </a:r>
            <a:endParaRPr lang="ru-RU" sz="5000" dirty="0" smtClean="0"/>
          </a:p>
        </p:txBody>
      </p:sp>
      <p:pic>
        <p:nvPicPr>
          <p:cNvPr id="2050" name="Picture 2" descr="https://im1-tub-ru.yandex.net/i?id=7700feedbe88a9c27eb4cd49fe6d90d9&amp;n=33&amp;h=190&amp;w=2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0"/>
            <a:ext cx="2714625" cy="1928802"/>
          </a:xfrm>
          <a:prstGeom prst="rect">
            <a:avLst/>
          </a:prstGeom>
          <a:noFill/>
        </p:spPr>
      </p:pic>
      <p:pic>
        <p:nvPicPr>
          <p:cNvPr id="2052" name="Picture 4" descr="http://player.myshared.ru/497825/data/images/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4929198"/>
            <a:ext cx="2214546" cy="1928802"/>
          </a:xfrm>
          <a:prstGeom prst="rect">
            <a:avLst/>
          </a:prstGeom>
          <a:noFill/>
        </p:spPr>
      </p:pic>
      <p:pic>
        <p:nvPicPr>
          <p:cNvPr id="2054" name="Picture 6" descr="https://tse4.mm.bing.net/th?id=OIP.M94a3ef740d43cf927eb4dd771e221851o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2428860" cy="1928802"/>
          </a:xfrm>
          <a:prstGeom prst="rect">
            <a:avLst/>
          </a:prstGeom>
          <a:noFill/>
        </p:spPr>
      </p:pic>
      <p:pic>
        <p:nvPicPr>
          <p:cNvPr id="8" name="Рисунок 7" descr="https://im0-tub-ru.yandex.net/i?id=d4e51eeed62832975689d84be1426bd1&amp;n=33&amp;h=190&amp;w=23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48250"/>
            <a:ext cx="22669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iagram 6"/>
          <p:cNvGrpSpPr>
            <a:grpSpLocks noChangeAspect="1"/>
          </p:cNvGrpSpPr>
          <p:nvPr/>
        </p:nvGrpSpPr>
        <p:grpSpPr bwMode="auto">
          <a:xfrm>
            <a:off x="428625" y="928688"/>
            <a:ext cx="8467725" cy="5716587"/>
            <a:chOff x="920" y="1099"/>
            <a:chExt cx="3976" cy="2561"/>
          </a:xfrm>
        </p:grpSpPr>
        <p:sp>
          <p:nvSpPr>
            <p:cNvPr id="27654" name="_s2052"/>
            <p:cNvSpPr>
              <a:spLocks noChangeArrowheads="1" noTextEdit="1"/>
            </p:cNvSpPr>
            <p:nvPr/>
          </p:nvSpPr>
          <p:spPr bwMode="auto">
            <a:xfrm>
              <a:off x="2362" y="1611"/>
              <a:ext cx="906" cy="912"/>
            </a:xfrm>
            <a:prstGeom prst="ellipse">
              <a:avLst/>
            </a:prstGeom>
            <a:solidFill>
              <a:srgbClr val="0399FF">
                <a:alpha val="50195"/>
              </a:srgbClr>
            </a:solidFill>
            <a:ln w="9525">
              <a:solidFill>
                <a:srgbClr val="4B595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27655" name="_s2053"/>
            <p:cNvSpPr>
              <a:spLocks noChangeArrowheads="1"/>
            </p:cNvSpPr>
            <p:nvPr/>
          </p:nvSpPr>
          <p:spPr bwMode="auto">
            <a:xfrm>
              <a:off x="2075" y="1099"/>
              <a:ext cx="1797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r>
                <a:rPr lang="ru-RU" sz="1400" i="0" u="sng" dirty="0">
                  <a:solidFill>
                    <a:srgbClr val="0070C0"/>
                  </a:solidFill>
                  <a:latin typeface="Arial Black" pitchFamily="34" charset="0"/>
                </a:rPr>
                <a:t>Этнический  состав</a:t>
              </a:r>
              <a:endParaRPr lang="ru-RU" sz="1400" i="0" dirty="0">
                <a:solidFill>
                  <a:srgbClr val="0070C0"/>
                </a:solidFill>
              </a:endParaRPr>
            </a:p>
            <a:p>
              <a:r>
                <a:rPr lang="ru-RU" sz="1400" i="0" dirty="0">
                  <a:solidFill>
                    <a:srgbClr val="0070C0"/>
                  </a:solidFill>
                </a:rPr>
                <a:t>300-500 этносов</a:t>
              </a:r>
            </a:p>
            <a:p>
              <a:r>
                <a:rPr lang="ru-RU" sz="1400" i="0" dirty="0">
                  <a:solidFill>
                    <a:srgbClr val="0070C0"/>
                  </a:solidFill>
                </a:rPr>
                <a:t>Расы: негроидная – 53</a:t>
              </a:r>
              <a:r>
                <a:rPr lang="ru-RU" sz="1400" i="0" dirty="0" smtClean="0">
                  <a:solidFill>
                    <a:srgbClr val="0070C0"/>
                  </a:solidFill>
                </a:rPr>
                <a:t>%,европеоидная </a:t>
              </a:r>
              <a:r>
                <a:rPr lang="ru-RU" sz="1400" i="0" dirty="0">
                  <a:solidFill>
                    <a:srgbClr val="0070C0"/>
                  </a:solidFill>
                </a:rPr>
                <a:t>- 25</a:t>
              </a:r>
              <a:r>
                <a:rPr lang="ru-RU" sz="1400" i="0" dirty="0" smtClean="0">
                  <a:solidFill>
                    <a:srgbClr val="0070C0"/>
                  </a:solidFill>
                </a:rPr>
                <a:t>%.</a:t>
              </a:r>
              <a:endParaRPr lang="ru-RU" sz="1400" i="0" dirty="0">
                <a:solidFill>
                  <a:srgbClr val="0070C0"/>
                </a:solidFill>
              </a:endParaRPr>
            </a:p>
            <a:p>
              <a:r>
                <a:rPr lang="ru-RU" sz="1400" i="0" dirty="0">
                  <a:solidFill>
                    <a:srgbClr val="0070C0"/>
                  </a:solidFill>
                </a:rPr>
                <a:t>Народы нигеро-кордофанской  (50%), афразийской (30%), </a:t>
              </a:r>
            </a:p>
            <a:p>
              <a:r>
                <a:rPr lang="ru-RU" sz="1400" i="0" dirty="0">
                  <a:solidFill>
                    <a:srgbClr val="0070C0"/>
                  </a:solidFill>
                </a:rPr>
                <a:t>нило-сахарской языковых семей</a:t>
              </a:r>
            </a:p>
            <a:p>
              <a:endParaRPr lang="ru-RU" sz="800" i="0" dirty="0">
                <a:solidFill>
                  <a:srgbClr val="0070C0"/>
                </a:solidFill>
              </a:endParaRPr>
            </a:p>
            <a:p>
              <a:r>
                <a:rPr lang="ru-RU" sz="1400" i="0" dirty="0">
                  <a:solidFill>
                    <a:srgbClr val="0070C0"/>
                  </a:solidFill>
                  <a:latin typeface="Arial Black" pitchFamily="34" charset="0"/>
                </a:rPr>
                <a:t>Межэтнические конфликты!</a:t>
              </a:r>
            </a:p>
          </p:txBody>
        </p:sp>
        <p:sp>
          <p:nvSpPr>
            <p:cNvPr id="27656" name="_s2054"/>
            <p:cNvSpPr>
              <a:spLocks noChangeArrowheads="1" noTextEdit="1"/>
            </p:cNvSpPr>
            <p:nvPr/>
          </p:nvSpPr>
          <p:spPr bwMode="auto">
            <a:xfrm>
              <a:off x="2731" y="1995"/>
              <a:ext cx="939" cy="864"/>
            </a:xfrm>
            <a:prstGeom prst="ellipse">
              <a:avLst/>
            </a:prstGeom>
            <a:solidFill>
              <a:srgbClr val="F60802">
                <a:alpha val="50195"/>
              </a:srgbClr>
            </a:solidFill>
            <a:ln w="9525">
              <a:solidFill>
                <a:srgbClr val="F60802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27657" name="_s2055"/>
            <p:cNvSpPr>
              <a:spLocks noChangeArrowheads="1"/>
            </p:cNvSpPr>
            <p:nvPr/>
          </p:nvSpPr>
          <p:spPr bwMode="auto">
            <a:xfrm>
              <a:off x="3670" y="1941"/>
              <a:ext cx="1226" cy="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r>
                <a:rPr lang="ru-RU" sz="1400" i="0" u="sng">
                  <a:solidFill>
                    <a:srgbClr val="FF0000"/>
                  </a:solidFill>
                  <a:latin typeface="Arial Black" pitchFamily="34" charset="0"/>
                </a:rPr>
                <a:t>Половой состав</a:t>
              </a:r>
              <a:r>
                <a:rPr lang="ru-RU" sz="1400" i="0" u="sng">
                  <a:solidFill>
                    <a:srgbClr val="FF0000"/>
                  </a:solidFill>
                </a:rPr>
                <a:t> </a:t>
              </a:r>
            </a:p>
            <a:p>
              <a:r>
                <a:rPr lang="ru-RU" sz="1400" i="0">
                  <a:solidFill>
                    <a:srgbClr val="FF0000"/>
                  </a:solidFill>
                </a:rPr>
                <a:t>М / Ж =986 / 1000</a:t>
              </a:r>
            </a:p>
            <a:p>
              <a:r>
                <a:rPr lang="ru-RU" sz="1400" i="0">
                  <a:solidFill>
                    <a:srgbClr val="FF0000"/>
                  </a:solidFill>
                </a:rPr>
                <a:t>В 10 странах  преобладает</a:t>
              </a:r>
            </a:p>
            <a:p>
              <a:r>
                <a:rPr lang="ru-RU" sz="1400" i="0">
                  <a:solidFill>
                    <a:srgbClr val="FF0000"/>
                  </a:solidFill>
                </a:rPr>
                <a:t> мужское население</a:t>
              </a:r>
            </a:p>
            <a:p>
              <a:endParaRPr lang="ru-RU" sz="1400" i="0">
                <a:solidFill>
                  <a:srgbClr val="FF0000"/>
                </a:solidFill>
              </a:endParaRPr>
            </a:p>
            <a:p>
              <a:r>
                <a:rPr lang="ru-RU" sz="1400" b="1" i="0">
                  <a:solidFill>
                    <a:srgbClr val="FF0000"/>
                  </a:solidFill>
                </a:rPr>
                <a:t>Примерное равенство полов</a:t>
              </a:r>
            </a:p>
          </p:txBody>
        </p:sp>
        <p:sp>
          <p:nvSpPr>
            <p:cNvPr id="27658" name="_s2056"/>
            <p:cNvSpPr>
              <a:spLocks noChangeArrowheads="1" noTextEdit="1"/>
            </p:cNvSpPr>
            <p:nvPr/>
          </p:nvSpPr>
          <p:spPr bwMode="auto">
            <a:xfrm>
              <a:off x="2362" y="2270"/>
              <a:ext cx="906" cy="850"/>
            </a:xfrm>
            <a:prstGeom prst="ellipse">
              <a:avLst/>
            </a:prstGeom>
            <a:solidFill>
              <a:srgbClr val="F1FD09">
                <a:alpha val="50195"/>
              </a:srgbClr>
            </a:solidFill>
            <a:ln w="9525">
              <a:solidFill>
                <a:srgbClr val="F1FD09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27659" name="_s2057"/>
            <p:cNvSpPr>
              <a:spLocks noChangeArrowheads="1"/>
            </p:cNvSpPr>
            <p:nvPr/>
          </p:nvSpPr>
          <p:spPr bwMode="auto">
            <a:xfrm>
              <a:off x="2261" y="3188"/>
              <a:ext cx="1213" cy="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r>
                <a:rPr lang="ru-RU" sz="1400" i="0" u="sng" dirty="0">
                  <a:latin typeface="Arial Black" pitchFamily="34" charset="0"/>
                </a:rPr>
                <a:t>Религиозный состав</a:t>
              </a:r>
            </a:p>
            <a:p>
              <a:r>
                <a:rPr lang="ru-RU" sz="1400" i="0" dirty="0"/>
                <a:t>Север – ислам</a:t>
              </a:r>
            </a:p>
            <a:p>
              <a:r>
                <a:rPr lang="ru-RU" sz="1400" i="0" dirty="0"/>
                <a:t>Центр – местные верования</a:t>
              </a:r>
            </a:p>
            <a:p>
              <a:r>
                <a:rPr lang="ru-RU" sz="1400" i="0" dirty="0"/>
                <a:t>Юг      –  христианство</a:t>
              </a:r>
            </a:p>
          </p:txBody>
        </p:sp>
        <p:sp>
          <p:nvSpPr>
            <p:cNvPr id="27660" name="_s2058"/>
            <p:cNvSpPr>
              <a:spLocks noChangeArrowheads="1" noTextEdit="1"/>
            </p:cNvSpPr>
            <p:nvPr/>
          </p:nvSpPr>
          <p:spPr bwMode="auto">
            <a:xfrm>
              <a:off x="2027" y="1974"/>
              <a:ext cx="956" cy="876"/>
            </a:xfrm>
            <a:prstGeom prst="ellipse">
              <a:avLst/>
            </a:prstGeom>
            <a:solidFill>
              <a:srgbClr val="01BD0A">
                <a:alpha val="50195"/>
              </a:srgbClr>
            </a:solidFill>
            <a:ln w="9525">
              <a:solidFill>
                <a:srgbClr val="01BD0A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27661" name="_s2059"/>
            <p:cNvSpPr>
              <a:spLocks noChangeArrowheads="1"/>
            </p:cNvSpPr>
            <p:nvPr/>
          </p:nvSpPr>
          <p:spPr bwMode="auto">
            <a:xfrm>
              <a:off x="920" y="1941"/>
              <a:ext cx="1054" cy="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r>
                <a:rPr lang="ru-RU" sz="1400" b="1" i="0" u="sng" dirty="0">
                  <a:solidFill>
                    <a:srgbClr val="00B050"/>
                  </a:solidFill>
                  <a:latin typeface="Arial Black" pitchFamily="34" charset="0"/>
                </a:rPr>
                <a:t>Возрастной состав</a:t>
              </a:r>
            </a:p>
            <a:p>
              <a:r>
                <a:rPr lang="ru-RU" sz="1400" b="1" i="0" dirty="0">
                  <a:solidFill>
                    <a:srgbClr val="00B050"/>
                  </a:solidFill>
                </a:rPr>
                <a:t>Дети – 43%</a:t>
              </a:r>
            </a:p>
            <a:p>
              <a:r>
                <a:rPr lang="ru-RU" sz="1400" b="1" i="0" dirty="0">
                  <a:solidFill>
                    <a:srgbClr val="00B050"/>
                  </a:solidFill>
                </a:rPr>
                <a:t>Взрослые – 52%</a:t>
              </a:r>
            </a:p>
            <a:p>
              <a:r>
                <a:rPr lang="ru-RU" sz="1400" b="1" i="0" dirty="0">
                  <a:solidFill>
                    <a:srgbClr val="00B050"/>
                  </a:solidFill>
                </a:rPr>
                <a:t>Пожилые – 5%</a:t>
              </a:r>
            </a:p>
            <a:p>
              <a:endParaRPr lang="ru-RU" sz="1400" b="1" i="0" dirty="0">
                <a:solidFill>
                  <a:srgbClr val="00B050"/>
                </a:solidFill>
              </a:endParaRPr>
            </a:p>
            <a:p>
              <a:r>
                <a:rPr lang="ru-RU" sz="1400" b="1" i="0" dirty="0">
                  <a:solidFill>
                    <a:srgbClr val="00B050"/>
                  </a:solidFill>
                </a:rPr>
                <a:t>Самая высокая доля детей!</a:t>
              </a:r>
            </a:p>
            <a:p>
              <a:r>
                <a:rPr lang="ru-RU" sz="1400" b="1" i="0" dirty="0">
                  <a:solidFill>
                    <a:srgbClr val="00B050"/>
                  </a:solidFill>
                </a:rPr>
                <a:t> Доля ЭАН - менее 40%</a:t>
              </a:r>
            </a:p>
          </p:txBody>
        </p:sp>
      </p:grp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0"/>
            <a:ext cx="9144000" cy="714356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Состав (структура) населения</a:t>
            </a:r>
            <a:endParaRPr lang="ru-RU" sz="2800" kern="0" dirty="0">
              <a:solidFill>
                <a:schemeClr val="accent6">
                  <a:lumMod val="50000"/>
                </a:schemeClr>
              </a:solidFill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571504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 bwMode="auto">
          <a:xfrm>
            <a:off x="0" y="0"/>
            <a:ext cx="9144000" cy="642918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 w="9525" cap="flat" cmpd="sng" algn="ctr">
            <a:solidFill>
              <a:schemeClr val="bg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Размещение населения. Уровень и темпы урбанизации </a:t>
            </a: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214282" y="6000768"/>
            <a:ext cx="8786874" cy="714380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r>
              <a:rPr lang="ru-RU" dirty="0">
                <a:latin typeface="+mn-lt"/>
              </a:rPr>
              <a:t>Неравномерное размещение населения. Самый низкий уровень и самые высокие темпы урбанизации – «городской взрыв»! «Ложная» урбанизация 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000750" y="714375"/>
            <a:ext cx="3143250" cy="3357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Средняя плотность 34 чел./км².</a:t>
            </a:r>
          </a:p>
          <a:p>
            <a:pPr>
              <a:defRPr/>
            </a:pP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</a:t>
            </a:r>
          </a:p>
          <a:p>
            <a:pPr algn="just">
              <a:defRPr/>
            </a:pPr>
            <a:r>
              <a:rPr lang="ru-RU" sz="1600" i="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Дельта Нила </a:t>
            </a: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1700 чел./км², </a:t>
            </a:r>
          </a:p>
          <a:p>
            <a:pPr algn="just">
              <a:defRPr/>
            </a:pPr>
            <a:r>
              <a:rPr lang="ru-RU" sz="1600" i="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Сахара </a:t>
            </a: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менее 1 чел./км² </a:t>
            </a:r>
          </a:p>
          <a:p>
            <a:pPr>
              <a:defRPr/>
            </a:pPr>
            <a:endParaRPr lang="ru-RU" sz="160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defRPr/>
            </a:pP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Уровень урбанизации - 39%</a:t>
            </a:r>
          </a:p>
          <a:p>
            <a:pPr>
              <a:defRPr/>
            </a:pPr>
            <a:endParaRPr lang="ru-RU" sz="160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l">
              <a:defRPr/>
            </a:pPr>
            <a:r>
              <a:rPr lang="ru-RU" sz="1600" i="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г. Лагос </a:t>
            </a: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12,5 млн. чел.</a:t>
            </a:r>
          </a:p>
          <a:p>
            <a:pPr algn="l">
              <a:defRPr/>
            </a:pPr>
            <a:r>
              <a:rPr lang="ru-RU" sz="1600" i="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г. Каир </a:t>
            </a: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10,8 млн. чел. </a:t>
            </a:r>
          </a:p>
          <a:p>
            <a:pPr algn="l">
              <a:defRPr/>
            </a:pPr>
            <a:endParaRPr lang="ru-RU" sz="1600" i="0" dirty="0">
              <a:latin typeface="Arial" charset="0"/>
            </a:endParaRPr>
          </a:p>
          <a:p>
            <a:pPr>
              <a:defRPr/>
            </a:pP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Миграции: </a:t>
            </a:r>
          </a:p>
          <a:p>
            <a:pPr algn="l">
              <a:defRPr/>
            </a:pP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трудовые (село-город), «утечка умов», беженцы (7 млн.чел)</a:t>
            </a:r>
          </a:p>
          <a:p>
            <a:pPr algn="l">
              <a:defRPr/>
            </a:pPr>
            <a:endParaRPr lang="ru-RU" sz="1600" i="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6879" name="Picture 5" descr="lagos_from_surule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388" y="4071942"/>
            <a:ext cx="228601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5" name="Прямоугольник 14"/>
          <p:cNvSpPr/>
          <p:nvPr/>
        </p:nvSpPr>
        <p:spPr bwMode="auto">
          <a:xfrm>
            <a:off x="7715250" y="4071938"/>
            <a:ext cx="1000125" cy="2143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1600" i="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г. Лагос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Облик африканского населения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475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/>
              <a:t>    Самый низкий уровень                  Второй тип                         Молодость населения</a:t>
            </a:r>
            <a:endParaRPr lang="ru-RU" dirty="0" smtClean="0"/>
          </a:p>
          <a:p>
            <a:r>
              <a:rPr lang="ru-RU" b="1" dirty="0" smtClean="0"/>
              <a:t>                  жизни                                  воспроизводства</a:t>
            </a:r>
            <a:endParaRPr lang="ru-RU" dirty="0" smtClean="0"/>
          </a:p>
          <a:p>
            <a:r>
              <a:rPr lang="ru-RU" b="1" i="1" dirty="0" smtClean="0"/>
              <a:t> </a:t>
            </a:r>
            <a:endParaRPr lang="ru-RU" dirty="0" smtClean="0"/>
          </a:p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   Пестрый этнический  состав                                                                       Малая средняя плотность              населения,  </a:t>
            </a:r>
          </a:p>
          <a:p>
            <a:pPr algn="r">
              <a:buNone/>
            </a:pPr>
            <a:r>
              <a:rPr lang="ru-RU" b="1" dirty="0" smtClean="0"/>
              <a:t> резкие контрасты в размещении</a:t>
            </a:r>
            <a:endParaRPr lang="ru-RU" dirty="0" smtClean="0"/>
          </a:p>
          <a:p>
            <a:r>
              <a:rPr lang="ru-RU" b="1" dirty="0" smtClean="0"/>
              <a:t>	                                                 Население Африки  	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   Высокие темпы                                                                                     Преобладание сельского</a:t>
            </a:r>
            <a:endParaRPr lang="ru-RU" dirty="0" smtClean="0"/>
          </a:p>
          <a:p>
            <a:r>
              <a:rPr lang="ru-RU" b="1" dirty="0" smtClean="0"/>
              <a:t>      роста урбанизация	                                                                             населения</a:t>
            </a:r>
            <a:endParaRPr lang="ru-RU" dirty="0" smtClean="0"/>
          </a:p>
          <a:p>
            <a:r>
              <a:rPr lang="ru-RU" b="1" dirty="0" smtClean="0"/>
              <a:t>         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2571736" y="4071942"/>
            <a:ext cx="71438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214942" y="4000504"/>
            <a:ext cx="114300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5286380" y="3357562"/>
            <a:ext cx="71438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857752" y="2571744"/>
            <a:ext cx="1428760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 flipH="1" flipV="1">
            <a:off x="4071934" y="3071810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>
            <a:off x="2928926" y="2571744"/>
            <a:ext cx="1000132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>
            <a:off x="3143240" y="3357562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тема 8 П.1 стр.286-290</a:t>
            </a:r>
          </a:p>
          <a:p>
            <a:r>
              <a:rPr lang="ru-RU" dirty="0" smtClean="0"/>
              <a:t>задание 2 стр.300</a:t>
            </a:r>
          </a:p>
          <a:p>
            <a:r>
              <a:rPr lang="ru-RU" dirty="0" smtClean="0"/>
              <a:t>по желанию: составить кроссворд по теме «Африка»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Задания для закрепления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sz="2800" u="sng" dirty="0" smtClean="0"/>
              <a:t>1) </a:t>
            </a:r>
            <a:r>
              <a:rPr lang="ru-RU" u="sng" dirty="0" smtClean="0"/>
              <a:t>Африка по размерам территории занимает среди всех регионов мира …….место:</a:t>
            </a:r>
            <a:endParaRPr lang="ru-RU" dirty="0" smtClean="0"/>
          </a:p>
          <a:p>
            <a:r>
              <a:rPr lang="ru-RU" dirty="0" smtClean="0"/>
              <a:t>1) первое;       </a:t>
            </a:r>
          </a:p>
          <a:p>
            <a:r>
              <a:rPr lang="ru-RU" dirty="0" smtClean="0"/>
              <a:t>2) второе;       </a:t>
            </a:r>
          </a:p>
          <a:p>
            <a:r>
              <a:rPr lang="ru-RU" dirty="0" smtClean="0"/>
              <a:t>3) третье;      </a:t>
            </a:r>
          </a:p>
          <a:p>
            <a:r>
              <a:rPr lang="ru-RU" dirty="0" smtClean="0"/>
              <a:t>4) четвертое.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Задания для закрепления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    </a:t>
            </a:r>
            <a:r>
              <a:rPr lang="ru-RU" u="sng" dirty="0" smtClean="0"/>
              <a:t>2) Найдите ошибку в перечне стран, не имеющих выхода к Мировому океану:</a:t>
            </a:r>
            <a:endParaRPr lang="ru-RU" dirty="0" smtClean="0"/>
          </a:p>
          <a:p>
            <a:r>
              <a:rPr lang="ru-RU" dirty="0" smtClean="0"/>
              <a:t>1) Чад;        </a:t>
            </a:r>
          </a:p>
          <a:p>
            <a:r>
              <a:rPr lang="ru-RU" dirty="0" smtClean="0"/>
              <a:t>2) Эфиопия;        </a:t>
            </a:r>
          </a:p>
          <a:p>
            <a:r>
              <a:rPr lang="ru-RU" dirty="0" smtClean="0"/>
              <a:t>3) Алжир;       </a:t>
            </a:r>
          </a:p>
          <a:p>
            <a:r>
              <a:rPr lang="ru-RU" dirty="0" smtClean="0"/>
              <a:t>4) Замбия.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Задания для закрепления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dirty="0" smtClean="0"/>
              <a:t>     3) </a:t>
            </a:r>
            <a:r>
              <a:rPr lang="ru-RU" u="sng" dirty="0" smtClean="0"/>
              <a:t>Выберите полезные ископаемые, по запасам которых Африка занимает первое место среди других регионов мира:</a:t>
            </a:r>
            <a:endParaRPr lang="ru-RU" dirty="0" smtClean="0"/>
          </a:p>
          <a:p>
            <a:r>
              <a:rPr lang="ru-RU" dirty="0" smtClean="0"/>
              <a:t>1) марганцевые и хромовые руды;</a:t>
            </a:r>
          </a:p>
          <a:p>
            <a:r>
              <a:rPr lang="ru-RU" dirty="0" smtClean="0"/>
              <a:t>2) хромовые руды и нефть;</a:t>
            </a:r>
          </a:p>
          <a:p>
            <a:r>
              <a:rPr lang="ru-RU" dirty="0" smtClean="0"/>
              <a:t>3) нефть и оловянные руды;</a:t>
            </a:r>
          </a:p>
          <a:p>
            <a:r>
              <a:rPr lang="ru-RU" dirty="0" smtClean="0"/>
              <a:t>4) оловянные руды и марганцевые руды.</a:t>
            </a:r>
          </a:p>
          <a:p>
            <a:pPr>
              <a:buNone/>
            </a:pPr>
            <a:r>
              <a:rPr lang="ru-RU" u="sng" dirty="0" smtClean="0"/>
              <a:t/>
            </a:r>
            <a:br>
              <a:rPr lang="ru-RU" u="sng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Задания для закрепления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dirty="0" smtClean="0"/>
              <a:t>     4) </a:t>
            </a:r>
            <a:r>
              <a:rPr lang="ru-RU" u="sng" dirty="0" smtClean="0"/>
              <a:t> Большинство стран Африки:</a:t>
            </a:r>
          </a:p>
          <a:p>
            <a:pPr lvl="0">
              <a:buNone/>
            </a:pPr>
            <a:endParaRPr lang="ru-RU" dirty="0" smtClean="0"/>
          </a:p>
          <a:p>
            <a:r>
              <a:rPr lang="ru-RU" dirty="0" smtClean="0"/>
              <a:t>1) хорошо обеспечены теплом и влагой;</a:t>
            </a:r>
          </a:p>
          <a:p>
            <a:r>
              <a:rPr lang="ru-RU" dirty="0" smtClean="0"/>
              <a:t>2) хорошо обеспечены теплом, но не влагой;</a:t>
            </a:r>
          </a:p>
          <a:p>
            <a:r>
              <a:rPr lang="ru-RU" dirty="0" smtClean="0"/>
              <a:t>3) хорошо обеспечены влагой, но не теплом;</a:t>
            </a:r>
          </a:p>
          <a:p>
            <a:r>
              <a:rPr lang="ru-RU" dirty="0" smtClean="0"/>
              <a:t>4) плохо обеспечены и теплом, и влагой.</a:t>
            </a:r>
          </a:p>
          <a:p>
            <a:pPr>
              <a:buNone/>
            </a:pPr>
            <a:r>
              <a:rPr lang="ru-RU" u="sng" dirty="0" smtClean="0"/>
              <a:t/>
            </a:r>
            <a:br>
              <a:rPr lang="ru-RU" u="sng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Задания для закрепления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    5) </a:t>
            </a:r>
            <a:r>
              <a:rPr lang="ru-RU" u="sng" dirty="0" smtClean="0"/>
              <a:t>Африка является регионом мира, в котором показатели естественного прироста:</a:t>
            </a:r>
            <a:endParaRPr lang="ru-RU" dirty="0" smtClean="0"/>
          </a:p>
          <a:p>
            <a:r>
              <a:rPr lang="ru-RU" dirty="0" smtClean="0"/>
              <a:t>1) выше среднемировых;</a:t>
            </a:r>
          </a:p>
          <a:p>
            <a:r>
              <a:rPr lang="ru-RU" dirty="0" smtClean="0"/>
              <a:t>2) соответствуют среднемировым;</a:t>
            </a:r>
          </a:p>
          <a:p>
            <a:r>
              <a:rPr lang="ru-RU" dirty="0" smtClean="0"/>
              <a:t>3) ниже среднемировых;</a:t>
            </a:r>
          </a:p>
          <a:p>
            <a:r>
              <a:rPr lang="ru-RU" dirty="0" smtClean="0"/>
              <a:t>4) являются отрицательными, то есть наблюдается естественная убыль населения.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Задания для закрепления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    6) </a:t>
            </a:r>
            <a:r>
              <a:rPr lang="ru-RU" u="sng" dirty="0" smtClean="0"/>
              <a:t>Найдите ошибку в перечне религий, которые широко распространены в Африке:</a:t>
            </a:r>
            <a:endParaRPr lang="ru-RU" dirty="0" smtClean="0"/>
          </a:p>
          <a:p>
            <a:r>
              <a:rPr lang="ru-RU" dirty="0" smtClean="0"/>
              <a:t>1) христианство;     </a:t>
            </a:r>
          </a:p>
          <a:p>
            <a:r>
              <a:rPr lang="ru-RU" dirty="0" smtClean="0"/>
              <a:t>2) мусульманство;     </a:t>
            </a:r>
          </a:p>
          <a:p>
            <a:r>
              <a:rPr lang="ru-RU" dirty="0" smtClean="0"/>
              <a:t> 3) буддизм;       </a:t>
            </a:r>
          </a:p>
          <a:p>
            <a:r>
              <a:rPr lang="ru-RU" dirty="0" smtClean="0"/>
              <a:t>4) традиционные верования.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285720" y="1484313"/>
            <a:ext cx="8318530" cy="3600450"/>
          </a:xfrm>
          <a:prstGeom prst="rect">
            <a:avLst/>
          </a:prstGeom>
        </p:spPr>
        <p:txBody>
          <a:bodyPr wrap="none" fromWordArt="1">
            <a:prstTxWarp prst="textWave1">
              <a:avLst/>
            </a:prstTxWarp>
          </a:bodyPr>
          <a:lstStyle/>
          <a:p>
            <a:pPr algn="ctr"/>
            <a:endParaRPr lang="ru-RU" sz="3600" b="1" kern="10" spc="720" dirty="0">
              <a:ln w="9525">
                <a:solidFill>
                  <a:srgbClr val="FF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66">
                      <a:gamma/>
                      <a:shade val="46275"/>
                      <a:invGamma/>
                    </a:srgbClr>
                  </a:gs>
                  <a:gs pos="50000">
                    <a:srgbClr val="FFFF66"/>
                  </a:gs>
                  <a:gs pos="100000">
                    <a:srgbClr val="FFFF66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214290"/>
            <a:ext cx="735811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dirty="0" smtClean="0">
                <a:latin typeface="Monotype Corsiva" pitchFamily="66" charset="0"/>
              </a:rPr>
              <a:t>Общая характеристика Африки</a:t>
            </a:r>
            <a:endParaRPr lang="ru-RU" sz="5000" dirty="0">
              <a:latin typeface="Monotype Corsiva" pitchFamily="66" charset="0"/>
            </a:endParaRPr>
          </a:p>
        </p:txBody>
      </p:sp>
      <p:pic>
        <p:nvPicPr>
          <p:cNvPr id="4" name="Рисунок 3" descr="&amp;icy;&amp;scy;&amp;tcy;&amp;ocy;&amp;rcy;&amp;icy;&amp;yacy; &amp;scy;&amp;tcy;&amp;rcy;&amp;acy;&amp;ncy; &amp;Acy;&amp;fcy;&amp;rcy;&amp;icy;&amp;kcy;&amp;icy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357430"/>
            <a:ext cx="400052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rcy;&amp;acy;&amp;zcy;&amp;vcy;&amp;icy;&amp;tcy;&amp;icy;&amp;iecy; &amp;scy;&amp;tcy;&amp;rcy;&amp;acy;&amp;ncy; &amp;Acy;&amp;fcy;&amp;rcy;&amp;icy;&amp;kcy;&amp;icy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428868"/>
            <a:ext cx="371905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Задания для закрепления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dirty="0" smtClean="0"/>
              <a:t>    7)</a:t>
            </a:r>
            <a:r>
              <a:rPr lang="ru-RU" u="sng" dirty="0" smtClean="0"/>
              <a:t>Показатели уровня урбанизации в Африке низкие, но они:</a:t>
            </a:r>
            <a:endParaRPr lang="ru-RU" dirty="0" smtClean="0"/>
          </a:p>
          <a:p>
            <a:r>
              <a:rPr lang="ru-RU" dirty="0" smtClean="0"/>
              <a:t>1) растут самыми высокими темпами в мире;</a:t>
            </a:r>
          </a:p>
          <a:p>
            <a:r>
              <a:rPr lang="ru-RU" dirty="0" smtClean="0"/>
              <a:t>2) растут такими же темпами, как и в целом по миру;</a:t>
            </a:r>
          </a:p>
          <a:p>
            <a:r>
              <a:rPr lang="ru-RU" dirty="0" smtClean="0"/>
              <a:t>3) растут низкими темпами;</a:t>
            </a:r>
          </a:p>
          <a:p>
            <a:r>
              <a:rPr lang="ru-RU" dirty="0" smtClean="0"/>
              <a:t>4) сокращаются, то есть в Африке растет доля сельского населения.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5000" dirty="0" smtClean="0"/>
              <a:t>    СПАСИБО ЗА ВНИМАНИЕ!</a:t>
            </a:r>
            <a:endParaRPr lang="ru-RU" sz="5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774270" cy="928694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Десятичная модель мирового хозяйства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36869" name="Object 5"/>
          <p:cNvGraphicFramePr>
            <a:graphicFrameLocks noGrp="1" noChangeAspect="1"/>
          </p:cNvGraphicFramePr>
          <p:nvPr>
            <p:ph sz="half" idx="1"/>
          </p:nvPr>
        </p:nvGraphicFramePr>
        <p:xfrm>
          <a:off x="428596" y="1214422"/>
          <a:ext cx="8291513" cy="4806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Документ" r:id="rId4" imgW="5918898" imgH="4457421" progId="Word.Document.8">
                  <p:embed/>
                </p:oleObj>
              </mc:Choice>
              <mc:Fallback>
                <p:oleObj name="Документ" r:id="rId4" imgW="5918898" imgH="4457421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contras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6180" r="21872" b="809"/>
                      <a:stretch>
                        <a:fillRect/>
                      </a:stretch>
                    </p:blipFill>
                    <p:spPr bwMode="auto">
                      <a:xfrm>
                        <a:off x="428596" y="1214422"/>
                        <a:ext cx="8291513" cy="48069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87" name="Object 23"/>
          <p:cNvGraphicFramePr>
            <a:graphicFrameLocks noGrp="1" noChangeAspect="1"/>
          </p:cNvGraphicFramePr>
          <p:nvPr>
            <p:ph sz="half" idx="2"/>
          </p:nvPr>
        </p:nvGraphicFramePr>
        <p:xfrm>
          <a:off x="3348038" y="3860800"/>
          <a:ext cx="4033837" cy="280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Диаграмма" r:id="rId6" imgW="6915040" imgH="4076553" progId="MSGraph.Chart.8">
                  <p:embed followColorScheme="full"/>
                </p:oleObj>
              </mc:Choice>
              <mc:Fallback>
                <p:oleObj name="Диаграмма" r:id="rId6" imgW="6915040" imgH="4076553" progId="MSGraph.Chart.8">
                  <p:embed followColorScheme="full"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3860800"/>
                        <a:ext cx="4033837" cy="2809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357166"/>
            <a:ext cx="8686800" cy="1714512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Проблема: </a:t>
            </a:r>
            <a:br>
              <a:rPr lang="ru-RU" dirty="0" smtClean="0"/>
            </a:br>
            <a:r>
              <a:rPr lang="ru-RU" dirty="0" smtClean="0"/>
              <a:t>почему Африка является  в настоящее время самым отсталым регионом мира?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2357430"/>
            <a:ext cx="6000792" cy="3967170"/>
          </a:xfrm>
        </p:spPr>
        <p:txBody>
          <a:bodyPr/>
          <a:lstStyle/>
          <a:p>
            <a:r>
              <a:rPr lang="ru-RU" dirty="0" smtClean="0"/>
              <a:t>1. ЭГП</a:t>
            </a:r>
          </a:p>
          <a:p>
            <a:r>
              <a:rPr lang="ru-RU" dirty="0" smtClean="0"/>
              <a:t>2. Природно-ресурсный потенциал</a:t>
            </a:r>
          </a:p>
          <a:p>
            <a:r>
              <a:rPr lang="ru-RU" dirty="0" smtClean="0"/>
              <a:t>3. Население</a:t>
            </a:r>
          </a:p>
          <a:p>
            <a:r>
              <a:rPr lang="ru-RU" dirty="0" smtClean="0"/>
              <a:t>4. История региона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358082" y="2214554"/>
            <a:ext cx="1633518" cy="41100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6630" name="Picture 6" descr="http://td-school.ru/images/cabinet/tumb-1215055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143116"/>
            <a:ext cx="2857488" cy="38576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285720" y="1484313"/>
            <a:ext cx="8318530" cy="3600450"/>
          </a:xfrm>
          <a:prstGeom prst="rect">
            <a:avLst/>
          </a:prstGeom>
        </p:spPr>
        <p:txBody>
          <a:bodyPr wrap="none" fromWordArt="1">
            <a:prstTxWarp prst="textWave1">
              <a:avLst/>
            </a:prstTxWarp>
          </a:bodyPr>
          <a:lstStyle/>
          <a:p>
            <a:pPr algn="ctr"/>
            <a:endParaRPr lang="ru-RU" sz="3600" b="1" kern="10" spc="720" dirty="0">
              <a:ln w="9525">
                <a:solidFill>
                  <a:srgbClr val="FF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66">
                      <a:gamma/>
                      <a:shade val="46275"/>
                      <a:invGamma/>
                    </a:srgbClr>
                  </a:gs>
                  <a:gs pos="50000">
                    <a:srgbClr val="FFFF66"/>
                  </a:gs>
                  <a:gs pos="100000">
                    <a:srgbClr val="FFFF66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214290"/>
            <a:ext cx="735811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dirty="0" smtClean="0">
                <a:latin typeface="Monotype Corsiva" pitchFamily="66" charset="0"/>
              </a:rPr>
              <a:t>Общая характеристика Африки</a:t>
            </a:r>
            <a:endParaRPr lang="ru-RU" sz="5000" dirty="0">
              <a:latin typeface="Monotype Corsiva" pitchFamily="66" charset="0"/>
            </a:endParaRPr>
          </a:p>
        </p:txBody>
      </p:sp>
      <p:pic>
        <p:nvPicPr>
          <p:cNvPr id="4" name="Рисунок 3" descr="&amp;icy;&amp;scy;&amp;tcy;&amp;ocy;&amp;rcy;&amp;icy;&amp;yacy; &amp;scy;&amp;tcy;&amp;rcy;&amp;acy;&amp;ncy; &amp;Acy;&amp;fcy;&amp;rcy;&amp;icy;&amp;kcy;&amp;icy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357430"/>
            <a:ext cx="400052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rcy;&amp;acy;&amp;zcy;&amp;vcy;&amp;icy;&amp;tcy;&amp;icy;&amp;iecy; &amp;scy;&amp;tcy;&amp;rcy;&amp;acy;&amp;ncy; &amp;Acy;&amp;fcy;&amp;rcy;&amp;icy;&amp;kcy;&amp;icy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428868"/>
            <a:ext cx="371905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Характеристика экономико-географического положения АФРИКИ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8196290" cy="47244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1) </a:t>
            </a:r>
            <a:r>
              <a:rPr lang="ru-RU" sz="1800" dirty="0" smtClean="0">
                <a:solidFill>
                  <a:schemeClr val="tx1"/>
                </a:solidFill>
              </a:rPr>
              <a:t>Близость к регионам Зарубежные  Европа и Азия.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 2) </a:t>
            </a:r>
            <a:r>
              <a:rPr lang="ru-RU" sz="1800" dirty="0" smtClean="0">
                <a:solidFill>
                  <a:schemeClr val="tx1"/>
                </a:solidFill>
              </a:rPr>
              <a:t>Положение на пересечении главных морских транспортных путей из Европы в Азию и в Америку  (через Суэцкий канал)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3) </a:t>
            </a:r>
            <a:r>
              <a:rPr lang="ru-RU" sz="1800" dirty="0" smtClean="0">
                <a:solidFill>
                  <a:schemeClr val="tx1"/>
                </a:solidFill>
              </a:rPr>
              <a:t>Приморское положение большинства стран континента (Индийский и Атлантический океаны). 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4) </a:t>
            </a:r>
            <a:r>
              <a:rPr lang="ru-RU" sz="1800" dirty="0" smtClean="0">
                <a:solidFill>
                  <a:schemeClr val="tx1"/>
                </a:solidFill>
              </a:rPr>
              <a:t>страны центральной части (около 15 государств) Африки не имеют выхода к морю</a:t>
            </a:r>
            <a:r>
              <a:rPr lang="ru-RU" sz="1800" i="1" dirty="0" smtClean="0">
                <a:solidFill>
                  <a:schemeClr val="tx1"/>
                </a:solidFill>
              </a:rPr>
              <a:t> и находятся на расстоянии 1,5 тыс. км  от берега.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5) </a:t>
            </a:r>
            <a:r>
              <a:rPr lang="ru-RU" sz="1800" dirty="0" smtClean="0">
                <a:solidFill>
                  <a:schemeClr val="tx1"/>
                </a:solidFill>
              </a:rPr>
              <a:t>Близость к рынкам сырья и сбыта продукции.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6) </a:t>
            </a:r>
            <a:r>
              <a:rPr lang="ru-RU" sz="1800" dirty="0" smtClean="0">
                <a:solidFill>
                  <a:schemeClr val="tx1"/>
                </a:solidFill>
              </a:rPr>
              <a:t>многие страны удалены от центров экономической мощи.              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7) </a:t>
            </a:r>
            <a:r>
              <a:rPr lang="ru-RU" sz="1800" dirty="0" smtClean="0">
                <a:solidFill>
                  <a:schemeClr val="tx1"/>
                </a:solidFill>
              </a:rPr>
              <a:t>Возможность торговли со странами мира через два океана и Средиземное море, развитие морского транспорта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 8)  </a:t>
            </a:r>
            <a:r>
              <a:rPr lang="ru-RU" sz="1800" dirty="0" smtClean="0">
                <a:solidFill>
                  <a:schemeClr val="tx1"/>
                </a:solidFill>
              </a:rPr>
              <a:t>Границы  государств не сформированы, они условные из-за чего  часто возникают территориальные споры</a:t>
            </a:r>
          </a:p>
          <a:p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 flipH="1">
            <a:off x="8991600" y="1600200"/>
            <a:ext cx="152400" cy="472440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42852"/>
            <a:ext cx="8686800" cy="100013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Характеристика экономико-географического положения АФРИКИ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00174"/>
            <a:ext cx="4191000" cy="500066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u="sng" dirty="0" smtClean="0">
                <a:solidFill>
                  <a:schemeClr val="tx1"/>
                </a:solidFill>
              </a:rPr>
              <a:t>ПОЛОЖИТЕЛЬНЫЕ ЧЕРТЫ ЭГП</a:t>
            </a:r>
          </a:p>
          <a:p>
            <a:pPr>
              <a:buNone/>
            </a:pPr>
            <a:endParaRPr lang="ru-RU" b="1" u="sng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1) </a:t>
            </a:r>
            <a:r>
              <a:rPr lang="ru-RU" dirty="0" smtClean="0">
                <a:solidFill>
                  <a:schemeClr val="tx1"/>
                </a:solidFill>
              </a:rPr>
              <a:t>Близость к регионам Зарубежные  Европа и Азия.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2) </a:t>
            </a:r>
            <a:r>
              <a:rPr lang="ru-RU" dirty="0" smtClean="0">
                <a:solidFill>
                  <a:schemeClr val="tx1"/>
                </a:solidFill>
              </a:rPr>
              <a:t>Положение на пересечении главных морских транспортных путей из Европы в Азию и в Америку  (через Суэцкий канал)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3) </a:t>
            </a:r>
            <a:r>
              <a:rPr lang="ru-RU" dirty="0" smtClean="0">
                <a:solidFill>
                  <a:schemeClr val="tx1"/>
                </a:solidFill>
              </a:rPr>
              <a:t>Приморское положение большинства стран континента (Индийский и Атлантический океаны).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4)  </a:t>
            </a:r>
            <a:r>
              <a:rPr lang="ru-RU" dirty="0" smtClean="0">
                <a:solidFill>
                  <a:schemeClr val="tx1"/>
                </a:solidFill>
              </a:rPr>
              <a:t>Близость к рынкам сырья и сбыта продукции.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5) </a:t>
            </a:r>
            <a:r>
              <a:rPr lang="ru-RU" dirty="0" smtClean="0">
                <a:solidFill>
                  <a:schemeClr val="tx1"/>
                </a:solidFill>
              </a:rPr>
              <a:t>Возможность торговли со странами мира через два океана и Средиземное море, развитие морского транспорта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00174"/>
            <a:ext cx="4343400" cy="482442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chemeClr val="tx1"/>
                </a:solidFill>
              </a:rPr>
              <a:t>ОТРИЦАТЕЛЬНЫЕ ЧЕРТЫ ЭГП</a:t>
            </a:r>
          </a:p>
          <a:p>
            <a:pPr algn="ctr">
              <a:buNone/>
            </a:pPr>
            <a:endParaRPr lang="ru-RU" b="1" u="sng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1) страны центральной части (около 15 государств) Африки не имеют выхода к морю</a:t>
            </a:r>
            <a:r>
              <a:rPr lang="ru-RU" i="1" dirty="0" smtClean="0">
                <a:solidFill>
                  <a:schemeClr val="tx1"/>
                </a:solidFill>
              </a:rPr>
              <a:t> и находятся на расстоянии 1,5 тыс. км  от берега.</a:t>
            </a:r>
          </a:p>
          <a:p>
            <a:endParaRPr lang="ru-RU" i="1" dirty="0" smtClean="0">
              <a:solidFill>
                <a:schemeClr val="tx1"/>
              </a:solidFill>
            </a:endParaRPr>
          </a:p>
          <a:p>
            <a:r>
              <a:rPr lang="ru-RU" i="1" dirty="0" smtClean="0">
                <a:solidFill>
                  <a:schemeClr val="tx1"/>
                </a:solidFill>
              </a:rPr>
              <a:t>2) </a:t>
            </a:r>
            <a:r>
              <a:rPr lang="ru-RU" dirty="0" smtClean="0">
                <a:solidFill>
                  <a:schemeClr val="tx1"/>
                </a:solidFill>
              </a:rPr>
              <a:t> удалены от центров экономической мощи.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3. Границы  государств не сформированы, они условные из-за чего  часто возникают территориальные споры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500042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Население Африки</a:t>
            </a:r>
            <a:endParaRPr lang="ru-RU" b="1" u="sng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071678"/>
            <a:ext cx="6400800" cy="407196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группа </a:t>
            </a:r>
          </a:p>
          <a:p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особенности воспроизводства населения</a:t>
            </a:r>
          </a:p>
          <a:p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группа </a:t>
            </a:r>
          </a:p>
          <a:p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состав населения</a:t>
            </a:r>
          </a:p>
          <a:p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группа </a:t>
            </a:r>
          </a:p>
          <a:p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размещение населения</a:t>
            </a:r>
          </a:p>
          <a:p>
            <a:pPr algn="just">
              <a:buFont typeface="Arial" pitchFamily="34" charset="0"/>
              <a:buChar char="•"/>
            </a:pPr>
            <a:endParaRPr lang="ru-RU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5" descr="народы Афри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0"/>
            <a:ext cx="2286000" cy="303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0"/>
            <a:ext cx="9144000" cy="500042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kern="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Особенности воспроизводства населения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785786" y="500042"/>
            <a:ext cx="7786742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ru-RU" sz="1600" i="0" dirty="0">
                <a:latin typeface="Arial Narrow" pitchFamily="34" charset="0"/>
              </a:rPr>
              <a:t>«Не иметь денег – беда. Но не иметь детей – значит быть бедняком вдвойне»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142844" y="928670"/>
            <a:ext cx="2928958" cy="642942"/>
          </a:xfrm>
          <a:prstGeom prst="roundRect">
            <a:avLst>
              <a:gd name="adj" fmla="val 34390"/>
            </a:avLst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>
              <a:defRPr/>
            </a:pP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Численность населения </a:t>
            </a:r>
            <a:r>
              <a:rPr lang="ru-RU" sz="16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</a:t>
            </a:r>
            <a:r>
              <a:rPr lang="ru-RU" sz="14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млрд</a:t>
            </a:r>
            <a:r>
              <a:rPr lang="ru-RU" sz="16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</a:t>
            </a: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чел. (</a:t>
            </a:r>
            <a:r>
              <a:rPr lang="ru-RU" sz="16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2010 </a:t>
            </a: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г.)</a:t>
            </a:r>
          </a:p>
        </p:txBody>
      </p:sp>
      <p:pic>
        <p:nvPicPr>
          <p:cNvPr id="2663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1643063"/>
            <a:ext cx="88582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6" name="Rectangle 99"/>
          <p:cNvSpPr>
            <a:spLocks noChangeArrowheads="1"/>
          </p:cNvSpPr>
          <p:nvPr/>
        </p:nvSpPr>
        <p:spPr bwMode="auto">
          <a:xfrm>
            <a:off x="5643563" y="2786063"/>
            <a:ext cx="431800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rgbClr val="FFFF00"/>
                </a:solidFill>
              </a:rPr>
              <a:t>820</a:t>
            </a:r>
          </a:p>
        </p:txBody>
      </p:sp>
      <p:sp>
        <p:nvSpPr>
          <p:cNvPr id="26637" name="Rectangle 103"/>
          <p:cNvSpPr>
            <a:spLocks noChangeArrowheads="1"/>
          </p:cNvSpPr>
          <p:nvPr/>
        </p:nvSpPr>
        <p:spPr bwMode="auto">
          <a:xfrm>
            <a:off x="1428750" y="4357688"/>
            <a:ext cx="36036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000099"/>
                </a:solidFill>
              </a:rPr>
              <a:t>295</a:t>
            </a:r>
          </a:p>
        </p:txBody>
      </p:sp>
      <p:sp>
        <p:nvSpPr>
          <p:cNvPr id="26638" name="Rectangle 105"/>
          <p:cNvSpPr>
            <a:spLocks noChangeArrowheads="1"/>
          </p:cNvSpPr>
          <p:nvPr/>
        </p:nvSpPr>
        <p:spPr bwMode="auto">
          <a:xfrm>
            <a:off x="1428750" y="4714875"/>
            <a:ext cx="3603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rgbClr val="FFFF00"/>
                </a:solidFill>
              </a:rPr>
              <a:t>130</a:t>
            </a:r>
          </a:p>
        </p:txBody>
      </p:sp>
      <p:sp>
        <p:nvSpPr>
          <p:cNvPr id="26639" name="Rectangle 101"/>
          <p:cNvSpPr>
            <a:spLocks noChangeArrowheads="1"/>
          </p:cNvSpPr>
          <p:nvPr/>
        </p:nvSpPr>
        <p:spPr bwMode="auto">
          <a:xfrm>
            <a:off x="5643563" y="3643313"/>
            <a:ext cx="3603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800080"/>
                </a:solidFill>
              </a:rPr>
              <a:t>520</a:t>
            </a:r>
          </a:p>
        </p:txBody>
      </p:sp>
      <p:sp>
        <p:nvSpPr>
          <p:cNvPr id="26640" name="Rectangle 100"/>
          <p:cNvSpPr>
            <a:spLocks noChangeArrowheads="1"/>
          </p:cNvSpPr>
          <p:nvPr/>
        </p:nvSpPr>
        <p:spPr bwMode="auto">
          <a:xfrm>
            <a:off x="5572125" y="4143375"/>
            <a:ext cx="5032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000099"/>
                </a:solidFill>
              </a:rPr>
              <a:t>510</a:t>
            </a:r>
          </a:p>
        </p:txBody>
      </p:sp>
      <p:sp>
        <p:nvSpPr>
          <p:cNvPr id="26641" name="Rectangle 107"/>
          <p:cNvSpPr>
            <a:spLocks noChangeArrowheads="1"/>
          </p:cNvSpPr>
          <p:nvPr/>
        </p:nvSpPr>
        <p:spPr bwMode="auto">
          <a:xfrm>
            <a:off x="5572125" y="4572000"/>
            <a:ext cx="50323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00FFFF"/>
                </a:solidFill>
              </a:rPr>
              <a:t>300</a:t>
            </a:r>
          </a:p>
        </p:txBody>
      </p:sp>
      <p:sp>
        <p:nvSpPr>
          <p:cNvPr id="26642" name="Rectangle 108"/>
          <p:cNvSpPr>
            <a:spLocks noChangeArrowheads="1"/>
          </p:cNvSpPr>
          <p:nvPr/>
        </p:nvSpPr>
        <p:spPr bwMode="auto">
          <a:xfrm>
            <a:off x="5643563" y="5143500"/>
            <a:ext cx="4333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990000"/>
                </a:solidFill>
              </a:rPr>
              <a:t>30</a:t>
            </a:r>
          </a:p>
        </p:txBody>
      </p:sp>
      <p:sp>
        <p:nvSpPr>
          <p:cNvPr id="26643" name="Rectangle 106"/>
          <p:cNvSpPr>
            <a:spLocks noChangeArrowheads="1"/>
          </p:cNvSpPr>
          <p:nvPr/>
        </p:nvSpPr>
        <p:spPr bwMode="auto">
          <a:xfrm>
            <a:off x="1428750" y="5000625"/>
            <a:ext cx="2873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00FFFF"/>
                </a:solidFill>
              </a:rPr>
              <a:t>81</a:t>
            </a:r>
          </a:p>
        </p:txBody>
      </p:sp>
      <p:sp>
        <p:nvSpPr>
          <p:cNvPr id="26644" name="Rectangle 102"/>
          <p:cNvSpPr>
            <a:spLocks noChangeArrowheads="1"/>
          </p:cNvSpPr>
          <p:nvPr/>
        </p:nvSpPr>
        <p:spPr bwMode="auto">
          <a:xfrm>
            <a:off x="1428750" y="5214938"/>
            <a:ext cx="2873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800080"/>
                </a:solidFill>
              </a:rPr>
              <a:t>64</a:t>
            </a:r>
          </a:p>
        </p:txBody>
      </p:sp>
      <p:sp>
        <p:nvSpPr>
          <p:cNvPr id="26645" name="Rectangle 109"/>
          <p:cNvSpPr>
            <a:spLocks noChangeArrowheads="1"/>
          </p:cNvSpPr>
          <p:nvPr/>
        </p:nvSpPr>
        <p:spPr bwMode="auto">
          <a:xfrm>
            <a:off x="1785938" y="5286375"/>
            <a:ext cx="2889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990000"/>
                </a:solidFill>
              </a:rPr>
              <a:t>6</a:t>
            </a:r>
          </a:p>
        </p:txBody>
      </p:sp>
      <p:sp>
        <p:nvSpPr>
          <p:cNvPr id="27" name="Скругленный прямоугольник 26"/>
          <p:cNvSpPr/>
          <p:nvPr/>
        </p:nvSpPr>
        <p:spPr bwMode="auto">
          <a:xfrm>
            <a:off x="6215074" y="1000108"/>
            <a:ext cx="2714644" cy="571504"/>
          </a:xfrm>
          <a:prstGeom prst="roundRect">
            <a:avLst>
              <a:gd name="adj" fmla="val 36179"/>
            </a:avLst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>
              <a:defRPr/>
            </a:pPr>
            <a:r>
              <a:rPr lang="ru-RU" sz="14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«Формула» воспроизводства </a:t>
            </a:r>
            <a:r>
              <a:rPr lang="ru-RU" sz="14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35-15=20 </a:t>
            </a:r>
            <a:r>
              <a:rPr lang="ru-RU" sz="14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</a:t>
            </a:r>
            <a:r>
              <a:rPr lang="en-US" sz="14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II </a:t>
            </a:r>
            <a:r>
              <a:rPr lang="ru-RU" sz="14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тип)</a:t>
            </a:r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642910" y="6357958"/>
            <a:ext cx="7715304" cy="357190"/>
          </a:xfrm>
          <a:prstGeom prst="roundRect">
            <a:avLst>
              <a:gd name="adj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Африка – эпицентр демографического «взрыва»!</a:t>
            </a:r>
          </a:p>
        </p:txBody>
      </p:sp>
      <p:sp>
        <p:nvSpPr>
          <p:cNvPr id="20" name="Скругленный прямоугольник 19"/>
          <p:cNvSpPr/>
          <p:nvPr/>
        </p:nvSpPr>
        <p:spPr bwMode="auto">
          <a:xfrm>
            <a:off x="3571868" y="1000108"/>
            <a:ext cx="2143140" cy="500066"/>
          </a:xfrm>
          <a:prstGeom prst="roundRect">
            <a:avLst>
              <a:gd name="adj" fmla="val 34390"/>
            </a:avLst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>
              <a:defRPr/>
            </a:pP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Нигерия – </a:t>
            </a:r>
            <a:r>
              <a:rPr lang="ru-RU" sz="16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166,6 </a:t>
            </a:r>
            <a:r>
              <a:rPr lang="ru-RU" sz="14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млн</a:t>
            </a:r>
            <a:r>
              <a:rPr lang="ru-RU" sz="16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чел.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575</TotalTime>
  <Words>1124</Words>
  <Application>Microsoft Office PowerPoint</Application>
  <PresentationFormat>Экран (4:3)</PresentationFormat>
  <Paragraphs>171</Paragraphs>
  <Slides>21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3" baseType="lpstr">
      <vt:lpstr>Arial</vt:lpstr>
      <vt:lpstr>Arial Black</vt:lpstr>
      <vt:lpstr>Arial Narrow</vt:lpstr>
      <vt:lpstr>Calibri</vt:lpstr>
      <vt:lpstr>Franklin Gothic Book</vt:lpstr>
      <vt:lpstr>Franklin Gothic Medium</vt:lpstr>
      <vt:lpstr>Monotype Corsiva</vt:lpstr>
      <vt:lpstr>Times New Roman</vt:lpstr>
      <vt:lpstr>Wingdings 2</vt:lpstr>
      <vt:lpstr>Трек</vt:lpstr>
      <vt:lpstr>Документ</vt:lpstr>
      <vt:lpstr>Диаграмма</vt:lpstr>
      <vt:lpstr>                                                                         Учитель О.А.Курбатова </vt:lpstr>
      <vt:lpstr>Презентация PowerPoint</vt:lpstr>
      <vt:lpstr>Десятичная модель мирового хозяйства.</vt:lpstr>
      <vt:lpstr>Проблема:  почему Африка является  в настоящее время самым отсталым регионом мира?</vt:lpstr>
      <vt:lpstr>Презентация PowerPoint</vt:lpstr>
      <vt:lpstr>Характеристика экономико-географического положения АФРИКИ</vt:lpstr>
      <vt:lpstr>Характеристика экономико-географического положения АФРИКИ</vt:lpstr>
      <vt:lpstr>Население Африки</vt:lpstr>
      <vt:lpstr>Презентация PowerPoint</vt:lpstr>
      <vt:lpstr>Презентация PowerPoint</vt:lpstr>
      <vt:lpstr>Презентация PowerPoint</vt:lpstr>
      <vt:lpstr>Облик африканского населения </vt:lpstr>
      <vt:lpstr>Домашнее задание</vt:lpstr>
      <vt:lpstr>Задания для закрепления</vt:lpstr>
      <vt:lpstr>Задания для закрепления</vt:lpstr>
      <vt:lpstr>Задания для закрепления</vt:lpstr>
      <vt:lpstr>Задания для закрепления</vt:lpstr>
      <vt:lpstr>Задания для закрепления</vt:lpstr>
      <vt:lpstr>Задания для закрепления</vt:lpstr>
      <vt:lpstr>Задания для закрепления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Население Африки</dc:title>
  <dc:creator>Каптри</dc:creator>
  <cp:lastModifiedBy>Надежда Радаева</cp:lastModifiedBy>
  <cp:revision>66</cp:revision>
  <dcterms:created xsi:type="dcterms:W3CDTF">2013-04-02T16:22:27Z</dcterms:created>
  <dcterms:modified xsi:type="dcterms:W3CDTF">2017-01-25T12:24:08Z</dcterms:modified>
</cp:coreProperties>
</file>